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1"/>
  </p:notesMasterIdLst>
  <p:sldIdLst>
    <p:sldId id="256" r:id="rId5"/>
    <p:sldId id="280" r:id="rId6"/>
    <p:sldId id="272" r:id="rId7"/>
    <p:sldId id="279" r:id="rId8"/>
    <p:sldId id="261" r:id="rId9"/>
    <p:sldId id="283"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51"/>
    <p:restoredTop sz="71509"/>
  </p:normalViewPr>
  <p:slideViewPr>
    <p:cSldViewPr snapToGrid="0">
      <p:cViewPr varScale="1">
        <p:scale>
          <a:sx n="59" d="100"/>
          <a:sy n="59" d="100"/>
        </p:scale>
        <p:origin x="145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0B3F23-95D9-451E-92E1-B596842D0081}" type="datetimeFigureOut">
              <a:rPr lang="fr-FR"/>
              <a:t>14/10/2024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9DEC3-20C1-4A4C-80E0-623637F00CFA}" type="slidenum">
              <a:rPr lang="fr-FR"/>
              <a:t>‹N°›</a:t>
            </a:fld>
            <a:endParaRPr lang="fr-FR"/>
          </a:p>
        </p:txBody>
      </p:sp>
    </p:spTree>
    <p:extLst>
      <p:ext uri="{BB962C8B-B14F-4D97-AF65-F5344CB8AC3E}">
        <p14:creationId xmlns:p14="http://schemas.microsoft.com/office/powerpoint/2010/main" val="114384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2A9DEC3-20C1-4A4C-80E0-623637F00CFA}" type="slidenum">
              <a:rPr lang="fr-FR" smtClean="0"/>
              <a:t>1</a:t>
            </a:fld>
            <a:endParaRPr lang="fr-FR"/>
          </a:p>
        </p:txBody>
      </p:sp>
    </p:spTree>
    <p:extLst>
      <p:ext uri="{BB962C8B-B14F-4D97-AF65-F5344CB8AC3E}">
        <p14:creationId xmlns:p14="http://schemas.microsoft.com/office/powerpoint/2010/main" val="1286002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2A9DEC3-20C1-4A4C-80E0-623637F00CFA}" type="slidenum">
              <a:rPr lang="fr-FR" smtClean="0"/>
              <a:t>3</a:t>
            </a:fld>
            <a:endParaRPr lang="fr-FR"/>
          </a:p>
        </p:txBody>
      </p:sp>
    </p:spTree>
    <p:extLst>
      <p:ext uri="{BB962C8B-B14F-4D97-AF65-F5344CB8AC3E}">
        <p14:creationId xmlns:p14="http://schemas.microsoft.com/office/powerpoint/2010/main" val="2106238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C2A9DEC3-20C1-4A4C-80E0-623637F00CFA}" type="slidenum">
              <a:rPr lang="fr-FR" smtClean="0"/>
              <a:t>4</a:t>
            </a:fld>
            <a:endParaRPr lang="fr-FR"/>
          </a:p>
        </p:txBody>
      </p:sp>
    </p:spTree>
    <p:extLst>
      <p:ext uri="{BB962C8B-B14F-4D97-AF65-F5344CB8AC3E}">
        <p14:creationId xmlns:p14="http://schemas.microsoft.com/office/powerpoint/2010/main" val="2272559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1953A3D-4DBF-7449-814C-6E0694E39CD3}" type="slidenum">
              <a:rPr lang="fr-FR" smtClean="0"/>
              <a:t>6</a:t>
            </a:fld>
            <a:endParaRPr lang="fr-FR"/>
          </a:p>
        </p:txBody>
      </p:sp>
    </p:spTree>
    <p:extLst>
      <p:ext uri="{BB962C8B-B14F-4D97-AF65-F5344CB8AC3E}">
        <p14:creationId xmlns:p14="http://schemas.microsoft.com/office/powerpoint/2010/main" val="21120220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641731-9975-4EBD-B448-07F229C4580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8DDF3C88-F73E-4DE2-A937-E119E80B04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63896D3-B50F-468D-A635-8BB1C3A9FACF}"/>
              </a:ext>
            </a:extLst>
          </p:cNvPr>
          <p:cNvSpPr>
            <a:spLocks noGrp="1"/>
          </p:cNvSpPr>
          <p:nvPr>
            <p:ph type="dt" sz="half" idx="10"/>
          </p:nvPr>
        </p:nvSpPr>
        <p:spPr/>
        <p:txBody>
          <a:bodyPr/>
          <a:lstStyle/>
          <a:p>
            <a:fld id="{C150C8FB-536B-4E8C-89E2-B3263702EF8C}" type="datetime1">
              <a:rPr lang="fr-FR" smtClean="0"/>
              <a:t>14/10/2024</a:t>
            </a:fld>
            <a:endParaRPr lang="fr-FR"/>
          </a:p>
        </p:txBody>
      </p:sp>
      <p:sp>
        <p:nvSpPr>
          <p:cNvPr id="5" name="Espace réservé du pied de page 4">
            <a:extLst>
              <a:ext uri="{FF2B5EF4-FFF2-40B4-BE49-F238E27FC236}">
                <a16:creationId xmlns:a16="http://schemas.microsoft.com/office/drawing/2014/main" id="{531EB995-D40A-4804-B843-EDB60C16F5F1}"/>
              </a:ext>
            </a:extLst>
          </p:cNvPr>
          <p:cNvSpPr>
            <a:spLocks noGrp="1"/>
          </p:cNvSpPr>
          <p:nvPr>
            <p:ph type="ftr" sz="quarter" idx="11"/>
          </p:nvPr>
        </p:nvSpPr>
        <p:spPr/>
        <p:txBody>
          <a:body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41AADCCF-55B5-4ED3-A1FF-2BCD589B3D7C}"/>
              </a:ext>
            </a:extLst>
          </p:cNvPr>
          <p:cNvSpPr>
            <a:spLocks noGrp="1"/>
          </p:cNvSpPr>
          <p:nvPr>
            <p:ph type="sldNum" sz="quarter" idx="12"/>
          </p:nvPr>
        </p:nvSpPr>
        <p:spPr>
          <a:xfrm>
            <a:off x="9415269" y="6484626"/>
            <a:ext cx="2743200" cy="365125"/>
          </a:xfrm>
        </p:spPr>
        <p:txBody>
          <a:bodyPr/>
          <a:lstStyle/>
          <a:p>
            <a:fld id="{8451C2F9-D2F6-4AB4-97F8-CBD41F7E86B7}" type="slidenum">
              <a:rPr lang="fr-FR" smtClean="0"/>
              <a:t>‹N°›</a:t>
            </a:fld>
            <a:endParaRPr lang="fr-FR"/>
          </a:p>
        </p:txBody>
      </p:sp>
      <p:sp>
        <p:nvSpPr>
          <p:cNvPr id="7" name="object 10">
            <a:extLst>
              <a:ext uri="{FF2B5EF4-FFF2-40B4-BE49-F238E27FC236}">
                <a16:creationId xmlns:a16="http://schemas.microsoft.com/office/drawing/2014/main" id="{7A6DE3B7-1DF6-4CDC-B921-62AB6AA52042}"/>
              </a:ext>
            </a:extLst>
          </p:cNvPr>
          <p:cNvSpPr txBox="1">
            <a:spLocks/>
          </p:cNvSpPr>
          <p:nvPr userDrawn="1"/>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a:solidFill>
                <a:srgbClr val="002060"/>
              </a:solidFill>
            </a:endParaRPr>
          </a:p>
        </p:txBody>
      </p:sp>
      <p:pic>
        <p:nvPicPr>
          <p:cNvPr id="8" name="Image 7">
            <a:extLst>
              <a:ext uri="{FF2B5EF4-FFF2-40B4-BE49-F238E27FC236}">
                <a16:creationId xmlns:a16="http://schemas.microsoft.com/office/drawing/2014/main" id="{B0950A6A-F1A2-4CD6-8620-3F57C46E272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9" name="Image 8">
            <a:extLst>
              <a:ext uri="{FF2B5EF4-FFF2-40B4-BE49-F238E27FC236}">
                <a16:creationId xmlns:a16="http://schemas.microsoft.com/office/drawing/2014/main" id="{169DB039-EE27-4897-A511-AC922E82C8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15269" y="6109761"/>
            <a:ext cx="1938531" cy="640149"/>
          </a:xfrm>
          <a:prstGeom prst="rect">
            <a:avLst/>
          </a:prstGeom>
        </p:spPr>
      </p:pic>
    </p:spTree>
    <p:extLst>
      <p:ext uri="{BB962C8B-B14F-4D97-AF65-F5344CB8AC3E}">
        <p14:creationId xmlns:p14="http://schemas.microsoft.com/office/powerpoint/2010/main" val="2136408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6168ED-140A-4586-BF13-7BCB5EF91AC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C3A78A2-9AD8-439F-943B-40A747AE596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A7F4C22-FE1F-458C-AE14-8E901C364842}"/>
              </a:ext>
            </a:extLst>
          </p:cNvPr>
          <p:cNvSpPr>
            <a:spLocks noGrp="1"/>
          </p:cNvSpPr>
          <p:nvPr>
            <p:ph type="dt" sz="half" idx="10"/>
          </p:nvPr>
        </p:nvSpPr>
        <p:spPr/>
        <p:txBody>
          <a:bodyPr/>
          <a:lstStyle/>
          <a:p>
            <a:fld id="{157C678C-5618-498C-A29B-B73F5A6F0A66}" type="datetime1">
              <a:rPr lang="fr-FR" smtClean="0"/>
              <a:t>14/10/2024</a:t>
            </a:fld>
            <a:endParaRPr lang="fr-FR"/>
          </a:p>
        </p:txBody>
      </p:sp>
      <p:sp>
        <p:nvSpPr>
          <p:cNvPr id="5" name="Espace réservé du pied de page 4">
            <a:extLst>
              <a:ext uri="{FF2B5EF4-FFF2-40B4-BE49-F238E27FC236}">
                <a16:creationId xmlns:a16="http://schemas.microsoft.com/office/drawing/2014/main" id="{D57A0104-7E0B-4677-A181-569CDF4CAE4E}"/>
              </a:ext>
            </a:extLst>
          </p:cNvPr>
          <p:cNvSpPr>
            <a:spLocks noGrp="1"/>
          </p:cNvSpPr>
          <p:nvPr>
            <p:ph type="ftr" sz="quarter" idx="11"/>
          </p:nvPr>
        </p:nvSpPr>
        <p:spPr/>
        <p:txBody>
          <a:body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53437C4C-F375-40A7-BFD5-5CC4AB982508}"/>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67766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77D0FDB1-8C26-48B1-B700-E74511EDE663}"/>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5699A14-1C76-4D39-8FF3-E7CA652E7E1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500E7D6-1A75-479C-933E-7A40598E1807}"/>
              </a:ext>
            </a:extLst>
          </p:cNvPr>
          <p:cNvSpPr>
            <a:spLocks noGrp="1"/>
          </p:cNvSpPr>
          <p:nvPr>
            <p:ph type="dt" sz="half" idx="10"/>
          </p:nvPr>
        </p:nvSpPr>
        <p:spPr/>
        <p:txBody>
          <a:bodyPr/>
          <a:lstStyle/>
          <a:p>
            <a:fld id="{208417D7-8095-4453-945B-CC8F9B8FCAE9}" type="datetime1">
              <a:rPr lang="fr-FR" smtClean="0"/>
              <a:t>14/10/2024</a:t>
            </a:fld>
            <a:endParaRPr lang="fr-FR"/>
          </a:p>
        </p:txBody>
      </p:sp>
      <p:sp>
        <p:nvSpPr>
          <p:cNvPr id="5" name="Espace réservé du pied de page 4">
            <a:extLst>
              <a:ext uri="{FF2B5EF4-FFF2-40B4-BE49-F238E27FC236}">
                <a16:creationId xmlns:a16="http://schemas.microsoft.com/office/drawing/2014/main" id="{AD8CFC85-DC86-44F6-8F59-D0488223AE7A}"/>
              </a:ext>
            </a:extLst>
          </p:cNvPr>
          <p:cNvSpPr>
            <a:spLocks noGrp="1"/>
          </p:cNvSpPr>
          <p:nvPr>
            <p:ph type="ftr" sz="quarter" idx="11"/>
          </p:nvPr>
        </p:nvSpPr>
        <p:spPr/>
        <p:txBody>
          <a:body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44E82D24-1BEC-48CF-9D97-66A0198F0C55}"/>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92628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F9EB31-2293-459E-B5AB-FCFDF7235C1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7F27CC7-7470-4CB3-88E1-5E2F4D1F7A7D}"/>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FABE95A-B986-4437-9A8E-71ADB3D03CF8}"/>
              </a:ext>
            </a:extLst>
          </p:cNvPr>
          <p:cNvSpPr>
            <a:spLocks noGrp="1"/>
          </p:cNvSpPr>
          <p:nvPr>
            <p:ph type="dt" sz="half" idx="10"/>
          </p:nvPr>
        </p:nvSpPr>
        <p:spPr/>
        <p:txBody>
          <a:bodyPr/>
          <a:lstStyle/>
          <a:p>
            <a:fld id="{37E91008-4EA8-43D3-9330-053E18BE9BFE}" type="datetime1">
              <a:rPr lang="fr-FR" smtClean="0"/>
              <a:t>14/10/2024</a:t>
            </a:fld>
            <a:endParaRPr lang="fr-FR"/>
          </a:p>
        </p:txBody>
      </p:sp>
      <p:sp>
        <p:nvSpPr>
          <p:cNvPr id="5" name="Espace réservé du pied de page 4">
            <a:extLst>
              <a:ext uri="{FF2B5EF4-FFF2-40B4-BE49-F238E27FC236}">
                <a16:creationId xmlns:a16="http://schemas.microsoft.com/office/drawing/2014/main" id="{8B714437-B1CC-4314-A8F9-0F2A1DAD2D6D}"/>
              </a:ext>
            </a:extLst>
          </p:cNvPr>
          <p:cNvSpPr>
            <a:spLocks noGrp="1"/>
          </p:cNvSpPr>
          <p:nvPr>
            <p:ph type="ftr" sz="quarter" idx="11"/>
          </p:nvPr>
        </p:nvSpPr>
        <p:spPr/>
        <p:txBody>
          <a:body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44B551C5-D511-45CC-B436-C127D827D6C8}"/>
              </a:ext>
            </a:extLst>
          </p:cNvPr>
          <p:cNvSpPr>
            <a:spLocks noGrp="1"/>
          </p:cNvSpPr>
          <p:nvPr>
            <p:ph type="sldNum" sz="quarter" idx="12"/>
          </p:nvPr>
        </p:nvSpPr>
        <p:spPr>
          <a:xfrm>
            <a:off x="9448800" y="6492875"/>
            <a:ext cx="2743200" cy="365125"/>
          </a:xfrm>
        </p:spPr>
        <p:txBody>
          <a:bodyPr/>
          <a:lstStyle/>
          <a:p>
            <a:fld id="{8451C2F9-D2F6-4AB4-97F8-CBD41F7E86B7}" type="slidenum">
              <a:rPr lang="fr-FR" smtClean="0"/>
              <a:t>‹N°›</a:t>
            </a:fld>
            <a:endParaRPr lang="fr-FR"/>
          </a:p>
        </p:txBody>
      </p:sp>
      <p:sp>
        <p:nvSpPr>
          <p:cNvPr id="7" name="object 10">
            <a:extLst>
              <a:ext uri="{FF2B5EF4-FFF2-40B4-BE49-F238E27FC236}">
                <a16:creationId xmlns:a16="http://schemas.microsoft.com/office/drawing/2014/main" id="{A20E848F-290E-4019-8AA8-467B53DB5DC9}"/>
              </a:ext>
            </a:extLst>
          </p:cNvPr>
          <p:cNvSpPr txBox="1">
            <a:spLocks/>
          </p:cNvSpPr>
          <p:nvPr userDrawn="1"/>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a:solidFill>
                <a:srgbClr val="002060"/>
              </a:solidFill>
            </a:endParaRPr>
          </a:p>
        </p:txBody>
      </p:sp>
      <p:pic>
        <p:nvPicPr>
          <p:cNvPr id="8" name="Image 7">
            <a:extLst>
              <a:ext uri="{FF2B5EF4-FFF2-40B4-BE49-F238E27FC236}">
                <a16:creationId xmlns:a16="http://schemas.microsoft.com/office/drawing/2014/main" id="{BAD567BF-CB8C-4D24-957F-BF07CE4129D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9" name="Image 8">
            <a:extLst>
              <a:ext uri="{FF2B5EF4-FFF2-40B4-BE49-F238E27FC236}">
                <a16:creationId xmlns:a16="http://schemas.microsoft.com/office/drawing/2014/main" id="{462AEEB7-B469-4DB6-AAD2-90E35D27B9F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16656" y="6123941"/>
            <a:ext cx="1938531" cy="640149"/>
          </a:xfrm>
          <a:prstGeom prst="rect">
            <a:avLst/>
          </a:prstGeom>
        </p:spPr>
      </p:pic>
    </p:spTree>
    <p:extLst>
      <p:ext uri="{BB962C8B-B14F-4D97-AF65-F5344CB8AC3E}">
        <p14:creationId xmlns:p14="http://schemas.microsoft.com/office/powerpoint/2010/main" val="2455830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A6D121-A075-480F-A4D1-3F6D703F246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5898250-A6E6-4146-9A15-7169B50C13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4738C19E-FC51-4717-BFAB-800B963FC641}"/>
              </a:ext>
            </a:extLst>
          </p:cNvPr>
          <p:cNvSpPr>
            <a:spLocks noGrp="1"/>
          </p:cNvSpPr>
          <p:nvPr>
            <p:ph type="dt" sz="half" idx="10"/>
          </p:nvPr>
        </p:nvSpPr>
        <p:spPr/>
        <p:txBody>
          <a:bodyPr/>
          <a:lstStyle/>
          <a:p>
            <a:fld id="{8B863008-3577-4013-A153-CCC46DB48771}" type="datetime1">
              <a:rPr lang="fr-FR" smtClean="0"/>
              <a:t>14/10/2024</a:t>
            </a:fld>
            <a:endParaRPr lang="fr-FR"/>
          </a:p>
        </p:txBody>
      </p:sp>
      <p:sp>
        <p:nvSpPr>
          <p:cNvPr id="5" name="Espace réservé du pied de page 4">
            <a:extLst>
              <a:ext uri="{FF2B5EF4-FFF2-40B4-BE49-F238E27FC236}">
                <a16:creationId xmlns:a16="http://schemas.microsoft.com/office/drawing/2014/main" id="{D2359DB2-ACB4-435D-9CDD-559C69D35C12}"/>
              </a:ext>
            </a:extLst>
          </p:cNvPr>
          <p:cNvSpPr>
            <a:spLocks noGrp="1"/>
          </p:cNvSpPr>
          <p:nvPr>
            <p:ph type="ftr" sz="quarter" idx="11"/>
          </p:nvPr>
        </p:nvSpPr>
        <p:spPr/>
        <p:txBody>
          <a:body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51091735-FCF0-40DD-BE8E-0E6BD0961BB6}"/>
              </a:ext>
            </a:extLst>
          </p:cNvPr>
          <p:cNvSpPr>
            <a:spLocks noGrp="1"/>
          </p:cNvSpPr>
          <p:nvPr>
            <p:ph type="sldNum" sz="quarter" idx="12"/>
          </p:nvPr>
        </p:nvSpPr>
        <p:spPr>
          <a:xfrm>
            <a:off x="9347446" y="6356350"/>
            <a:ext cx="2743200" cy="365125"/>
          </a:xfrm>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1978064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5CAAAC-7B44-48D5-ADFB-C1A04C9A6CB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1F667158-706A-4492-84A4-29AB64480DDA}"/>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AB5EB59-F861-4694-9E1D-51C190E0CFA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76FDC1E2-FB7A-4FE7-956B-952B6A1DA332}"/>
              </a:ext>
            </a:extLst>
          </p:cNvPr>
          <p:cNvSpPr>
            <a:spLocks noGrp="1"/>
          </p:cNvSpPr>
          <p:nvPr>
            <p:ph type="dt" sz="half" idx="10"/>
          </p:nvPr>
        </p:nvSpPr>
        <p:spPr/>
        <p:txBody>
          <a:bodyPr/>
          <a:lstStyle/>
          <a:p>
            <a:fld id="{8CC18591-9775-4C57-92A3-1C9C1A0F8B09}" type="datetime1">
              <a:rPr lang="fr-FR" smtClean="0"/>
              <a:t>14/10/2024</a:t>
            </a:fld>
            <a:endParaRPr lang="fr-FR"/>
          </a:p>
        </p:txBody>
      </p:sp>
      <p:sp>
        <p:nvSpPr>
          <p:cNvPr id="6" name="Espace réservé du pied de page 5">
            <a:extLst>
              <a:ext uri="{FF2B5EF4-FFF2-40B4-BE49-F238E27FC236}">
                <a16:creationId xmlns:a16="http://schemas.microsoft.com/office/drawing/2014/main" id="{1093922E-5191-42CA-B202-40DA045CC5D0}"/>
              </a:ext>
            </a:extLst>
          </p:cNvPr>
          <p:cNvSpPr>
            <a:spLocks noGrp="1"/>
          </p:cNvSpPr>
          <p:nvPr>
            <p:ph type="ftr" sz="quarter" idx="11"/>
          </p:nvPr>
        </p:nvSpPr>
        <p:spPr/>
        <p:txBody>
          <a:bodyPr/>
          <a:lstStyle/>
          <a:p>
            <a:r>
              <a:rPr lang="fr-FR"/>
              <a:t>Pole Humanités Design Département des Relations Humaines</a:t>
            </a:r>
          </a:p>
        </p:txBody>
      </p:sp>
      <p:sp>
        <p:nvSpPr>
          <p:cNvPr id="7" name="Espace réservé du numéro de diapositive 6">
            <a:extLst>
              <a:ext uri="{FF2B5EF4-FFF2-40B4-BE49-F238E27FC236}">
                <a16:creationId xmlns:a16="http://schemas.microsoft.com/office/drawing/2014/main" id="{C7CA26F9-0562-4530-A83F-D581A21869EF}"/>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433975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B0654B-5453-4C77-87B0-50FEC461F62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4CDFD68-2434-4CB5-8891-014CB55E64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DE8FD596-3A65-4E29-8717-3115F4356474}"/>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244154B-751E-43A3-B888-F754E1B31E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EEEC3FBD-20DF-4ABF-8063-69486315959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11B2964E-ED02-4182-8699-66B093E6C509}"/>
              </a:ext>
            </a:extLst>
          </p:cNvPr>
          <p:cNvSpPr>
            <a:spLocks noGrp="1"/>
          </p:cNvSpPr>
          <p:nvPr>
            <p:ph type="dt" sz="half" idx="10"/>
          </p:nvPr>
        </p:nvSpPr>
        <p:spPr/>
        <p:txBody>
          <a:bodyPr/>
          <a:lstStyle/>
          <a:p>
            <a:fld id="{3E9D126F-8AD6-4CB7-8524-571069DDFA93}" type="datetime1">
              <a:rPr lang="fr-FR" smtClean="0"/>
              <a:t>14/10/2024</a:t>
            </a:fld>
            <a:endParaRPr lang="fr-FR"/>
          </a:p>
        </p:txBody>
      </p:sp>
      <p:sp>
        <p:nvSpPr>
          <p:cNvPr id="8" name="Espace réservé du pied de page 7">
            <a:extLst>
              <a:ext uri="{FF2B5EF4-FFF2-40B4-BE49-F238E27FC236}">
                <a16:creationId xmlns:a16="http://schemas.microsoft.com/office/drawing/2014/main" id="{17D3EECB-B8AA-452F-B9C1-5CB29C6429B9}"/>
              </a:ext>
            </a:extLst>
          </p:cNvPr>
          <p:cNvSpPr>
            <a:spLocks noGrp="1"/>
          </p:cNvSpPr>
          <p:nvPr>
            <p:ph type="ftr" sz="quarter" idx="11"/>
          </p:nvPr>
        </p:nvSpPr>
        <p:spPr/>
        <p:txBody>
          <a:bodyPr/>
          <a:lstStyle/>
          <a:p>
            <a:r>
              <a:rPr lang="fr-FR"/>
              <a:t>Pole Humanités Design Département des Relations Humaines</a:t>
            </a:r>
          </a:p>
        </p:txBody>
      </p:sp>
      <p:sp>
        <p:nvSpPr>
          <p:cNvPr id="9" name="Espace réservé du numéro de diapositive 8">
            <a:extLst>
              <a:ext uri="{FF2B5EF4-FFF2-40B4-BE49-F238E27FC236}">
                <a16:creationId xmlns:a16="http://schemas.microsoft.com/office/drawing/2014/main" id="{1AB0326B-40F4-4FAB-9F8B-15532FE64283}"/>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729746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076AED-813F-43BC-A9A9-BE0DF2C8A7F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DF011EB3-0FAE-455F-B9C0-3D09407B0B6D}"/>
              </a:ext>
            </a:extLst>
          </p:cNvPr>
          <p:cNvSpPr>
            <a:spLocks noGrp="1"/>
          </p:cNvSpPr>
          <p:nvPr>
            <p:ph type="dt" sz="half" idx="10"/>
          </p:nvPr>
        </p:nvSpPr>
        <p:spPr/>
        <p:txBody>
          <a:bodyPr/>
          <a:lstStyle/>
          <a:p>
            <a:fld id="{8AB65546-0E30-4C7D-9C0C-772569E05DE6}" type="datetime1">
              <a:rPr lang="fr-FR" smtClean="0"/>
              <a:t>14/10/2024</a:t>
            </a:fld>
            <a:endParaRPr lang="fr-FR"/>
          </a:p>
        </p:txBody>
      </p:sp>
      <p:sp>
        <p:nvSpPr>
          <p:cNvPr id="4" name="Espace réservé du pied de page 3">
            <a:extLst>
              <a:ext uri="{FF2B5EF4-FFF2-40B4-BE49-F238E27FC236}">
                <a16:creationId xmlns:a16="http://schemas.microsoft.com/office/drawing/2014/main" id="{9211B94F-06E2-4AC6-8395-3094C1E753D3}"/>
              </a:ext>
            </a:extLst>
          </p:cNvPr>
          <p:cNvSpPr>
            <a:spLocks noGrp="1"/>
          </p:cNvSpPr>
          <p:nvPr>
            <p:ph type="ftr" sz="quarter" idx="11"/>
          </p:nvPr>
        </p:nvSpPr>
        <p:spPr/>
        <p:txBody>
          <a:bodyPr/>
          <a:lstStyle/>
          <a:p>
            <a:r>
              <a:rPr lang="fr-FR"/>
              <a:t>Pole Humanités Design Département des Relations Humaines</a:t>
            </a:r>
          </a:p>
        </p:txBody>
      </p:sp>
      <p:sp>
        <p:nvSpPr>
          <p:cNvPr id="5" name="Espace réservé du numéro de diapositive 4">
            <a:extLst>
              <a:ext uri="{FF2B5EF4-FFF2-40B4-BE49-F238E27FC236}">
                <a16:creationId xmlns:a16="http://schemas.microsoft.com/office/drawing/2014/main" id="{0F7C7BD2-A58D-49FF-8B6B-11C350507B8B}"/>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201092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D838AF3-6BBE-4372-85E3-35C0DA233560}"/>
              </a:ext>
            </a:extLst>
          </p:cNvPr>
          <p:cNvSpPr>
            <a:spLocks noGrp="1"/>
          </p:cNvSpPr>
          <p:nvPr>
            <p:ph type="dt" sz="half" idx="10"/>
          </p:nvPr>
        </p:nvSpPr>
        <p:spPr/>
        <p:txBody>
          <a:bodyPr/>
          <a:lstStyle/>
          <a:p>
            <a:fld id="{9FC7C7C2-5EEF-4F84-B2AB-B8E97F3CEB56}" type="datetime1">
              <a:rPr lang="fr-FR" smtClean="0"/>
              <a:t>14/10/2024</a:t>
            </a:fld>
            <a:endParaRPr lang="fr-FR"/>
          </a:p>
        </p:txBody>
      </p:sp>
      <p:sp>
        <p:nvSpPr>
          <p:cNvPr id="3" name="Espace réservé du pied de page 2">
            <a:extLst>
              <a:ext uri="{FF2B5EF4-FFF2-40B4-BE49-F238E27FC236}">
                <a16:creationId xmlns:a16="http://schemas.microsoft.com/office/drawing/2014/main" id="{1A096396-B862-422C-AC8C-10B58053AE2B}"/>
              </a:ext>
            </a:extLst>
          </p:cNvPr>
          <p:cNvSpPr>
            <a:spLocks noGrp="1"/>
          </p:cNvSpPr>
          <p:nvPr>
            <p:ph type="ftr" sz="quarter" idx="11"/>
          </p:nvPr>
        </p:nvSpPr>
        <p:spPr/>
        <p:txBody>
          <a:bodyPr/>
          <a:lstStyle/>
          <a:p>
            <a:r>
              <a:rPr lang="fr-FR"/>
              <a:t>Pole Humanités Design Département des Relations Humaines</a:t>
            </a:r>
          </a:p>
        </p:txBody>
      </p:sp>
      <p:sp>
        <p:nvSpPr>
          <p:cNvPr id="4" name="Espace réservé du numéro de diapositive 3">
            <a:extLst>
              <a:ext uri="{FF2B5EF4-FFF2-40B4-BE49-F238E27FC236}">
                <a16:creationId xmlns:a16="http://schemas.microsoft.com/office/drawing/2014/main" id="{44B8E836-06A4-440E-9DA5-8F770ABCE259}"/>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70603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B6BB0D-AD44-460A-9CFB-CF39FF16385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8093CA18-FAB0-479D-93A9-43E0096CFB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A8FDAA7-4B7D-4504-A56A-A8A48AE665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C87B606-7357-4B33-AC52-1F6820B2A25E}"/>
              </a:ext>
            </a:extLst>
          </p:cNvPr>
          <p:cNvSpPr>
            <a:spLocks noGrp="1"/>
          </p:cNvSpPr>
          <p:nvPr>
            <p:ph type="dt" sz="half" idx="10"/>
          </p:nvPr>
        </p:nvSpPr>
        <p:spPr/>
        <p:txBody>
          <a:bodyPr/>
          <a:lstStyle/>
          <a:p>
            <a:fld id="{DCF960DE-0B53-40DA-A202-056BA988D849}" type="datetime1">
              <a:rPr lang="fr-FR" smtClean="0"/>
              <a:t>14/10/2024</a:t>
            </a:fld>
            <a:endParaRPr lang="fr-FR"/>
          </a:p>
        </p:txBody>
      </p:sp>
      <p:sp>
        <p:nvSpPr>
          <p:cNvPr id="6" name="Espace réservé du pied de page 5">
            <a:extLst>
              <a:ext uri="{FF2B5EF4-FFF2-40B4-BE49-F238E27FC236}">
                <a16:creationId xmlns:a16="http://schemas.microsoft.com/office/drawing/2014/main" id="{B0F3EEC2-D74E-466A-985E-132655B2BCA0}"/>
              </a:ext>
            </a:extLst>
          </p:cNvPr>
          <p:cNvSpPr>
            <a:spLocks noGrp="1"/>
          </p:cNvSpPr>
          <p:nvPr>
            <p:ph type="ftr" sz="quarter" idx="11"/>
          </p:nvPr>
        </p:nvSpPr>
        <p:spPr/>
        <p:txBody>
          <a:bodyPr/>
          <a:lstStyle/>
          <a:p>
            <a:r>
              <a:rPr lang="fr-FR"/>
              <a:t>Pole Humanités Design Département des Relations Humaines</a:t>
            </a:r>
          </a:p>
        </p:txBody>
      </p:sp>
      <p:sp>
        <p:nvSpPr>
          <p:cNvPr id="7" name="Espace réservé du numéro de diapositive 6">
            <a:extLst>
              <a:ext uri="{FF2B5EF4-FFF2-40B4-BE49-F238E27FC236}">
                <a16:creationId xmlns:a16="http://schemas.microsoft.com/office/drawing/2014/main" id="{1E024192-7EA5-499A-8612-D9A2074F9B67}"/>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189755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CAF84F-3225-4987-A3BF-4A9DA2A7629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A2C00E-62DC-4B8A-818C-294FA2363E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EF21E3D-365C-4DB8-B098-FD813B437C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18CC511-5818-45AB-810B-D161468A49EB}"/>
              </a:ext>
            </a:extLst>
          </p:cNvPr>
          <p:cNvSpPr>
            <a:spLocks noGrp="1"/>
          </p:cNvSpPr>
          <p:nvPr>
            <p:ph type="dt" sz="half" idx="10"/>
          </p:nvPr>
        </p:nvSpPr>
        <p:spPr/>
        <p:txBody>
          <a:bodyPr/>
          <a:lstStyle/>
          <a:p>
            <a:fld id="{D46209A0-857C-40DB-B03D-C1085CD64132}" type="datetime1">
              <a:rPr lang="fr-FR" smtClean="0"/>
              <a:t>14/10/2024</a:t>
            </a:fld>
            <a:endParaRPr lang="fr-FR"/>
          </a:p>
        </p:txBody>
      </p:sp>
      <p:sp>
        <p:nvSpPr>
          <p:cNvPr id="6" name="Espace réservé du pied de page 5">
            <a:extLst>
              <a:ext uri="{FF2B5EF4-FFF2-40B4-BE49-F238E27FC236}">
                <a16:creationId xmlns:a16="http://schemas.microsoft.com/office/drawing/2014/main" id="{AFE70699-F111-4E57-8CAF-29166BB124B2}"/>
              </a:ext>
            </a:extLst>
          </p:cNvPr>
          <p:cNvSpPr>
            <a:spLocks noGrp="1"/>
          </p:cNvSpPr>
          <p:nvPr>
            <p:ph type="ftr" sz="quarter" idx="11"/>
          </p:nvPr>
        </p:nvSpPr>
        <p:spPr/>
        <p:txBody>
          <a:bodyPr/>
          <a:lstStyle/>
          <a:p>
            <a:r>
              <a:rPr lang="fr-FR"/>
              <a:t>Pole Humanités Design Département des Relations Humaines</a:t>
            </a:r>
          </a:p>
        </p:txBody>
      </p:sp>
      <p:sp>
        <p:nvSpPr>
          <p:cNvPr id="7" name="Espace réservé du numéro de diapositive 6">
            <a:extLst>
              <a:ext uri="{FF2B5EF4-FFF2-40B4-BE49-F238E27FC236}">
                <a16:creationId xmlns:a16="http://schemas.microsoft.com/office/drawing/2014/main" id="{AC065213-9EBF-470C-AEA8-4D5CC1C51858}"/>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28374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C82114F-748E-42C2-B0A0-2A63D436FC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A3BD43CD-9122-4CDD-B34C-BCCA03633D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21C2A59-0F0E-4F20-90C0-0DA206364E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2A07E8-0A93-443C-91C3-03788E1CD327}" type="datetime1">
              <a:rPr lang="fr-FR" smtClean="0"/>
              <a:t>14/10/2024</a:t>
            </a:fld>
            <a:endParaRPr lang="fr-FR"/>
          </a:p>
        </p:txBody>
      </p:sp>
      <p:sp>
        <p:nvSpPr>
          <p:cNvPr id="5" name="Espace réservé du pied de page 4">
            <a:extLst>
              <a:ext uri="{FF2B5EF4-FFF2-40B4-BE49-F238E27FC236}">
                <a16:creationId xmlns:a16="http://schemas.microsoft.com/office/drawing/2014/main" id="{B6B12C9F-F7EC-466E-8049-07FE70B60B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FR"/>
              <a:t>Pole Humanités Design Département des Relations Humaines</a:t>
            </a:r>
          </a:p>
        </p:txBody>
      </p:sp>
      <p:sp>
        <p:nvSpPr>
          <p:cNvPr id="6" name="Espace réservé du numéro de diapositive 5">
            <a:extLst>
              <a:ext uri="{FF2B5EF4-FFF2-40B4-BE49-F238E27FC236}">
                <a16:creationId xmlns:a16="http://schemas.microsoft.com/office/drawing/2014/main" id="{BD87B3E0-83BE-48FE-8667-2DA5430904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51C2F9-D2F6-4AB4-97F8-CBD41F7E86B7}" type="slidenum">
              <a:rPr lang="fr-FR" smtClean="0"/>
              <a:t>‹N°›</a:t>
            </a:fld>
            <a:endParaRPr lang="fr-FR"/>
          </a:p>
        </p:txBody>
      </p:sp>
    </p:spTree>
    <p:extLst>
      <p:ext uri="{BB962C8B-B14F-4D97-AF65-F5344CB8AC3E}">
        <p14:creationId xmlns:p14="http://schemas.microsoft.com/office/powerpoint/2010/main" val="351097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7D4567-8DBB-46A3-9C97-3D96ED401555}"/>
              </a:ext>
            </a:extLst>
          </p:cNvPr>
          <p:cNvSpPr>
            <a:spLocks noGrp="1"/>
          </p:cNvSpPr>
          <p:nvPr>
            <p:ph type="ctrTitle"/>
          </p:nvPr>
        </p:nvSpPr>
        <p:spPr>
          <a:xfrm>
            <a:off x="1523998" y="1780673"/>
            <a:ext cx="9144000" cy="1328237"/>
          </a:xfrm>
        </p:spPr>
        <p:txBody>
          <a:bodyPr>
            <a:normAutofit/>
          </a:bodyPr>
          <a:lstStyle/>
          <a:p>
            <a:r>
              <a:rPr lang="fr-FR" spc="-240" dirty="0">
                <a:solidFill>
                  <a:schemeClr val="accent5">
                    <a:lumMod val="75000"/>
                  </a:schemeClr>
                </a:solidFill>
                <a:latin typeface="Gotham Medium" pitchFamily="50" charset="0"/>
                <a:cs typeface="Gotham Medium" pitchFamily="50" charset="0"/>
              </a:rPr>
              <a:t>Ethique et Science</a:t>
            </a:r>
            <a:endParaRPr lang="fr-FR" dirty="0"/>
          </a:p>
        </p:txBody>
      </p:sp>
      <p:pic>
        <p:nvPicPr>
          <p:cNvPr id="6" name="Image 5">
            <a:extLst>
              <a:ext uri="{FF2B5EF4-FFF2-40B4-BE49-F238E27FC236}">
                <a16:creationId xmlns:a16="http://schemas.microsoft.com/office/drawing/2014/main" id="{1AE8901F-1C30-4BD4-99BE-A97180C497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sp>
        <p:nvSpPr>
          <p:cNvPr id="9" name="Sous-titre 2">
            <a:extLst>
              <a:ext uri="{FF2B5EF4-FFF2-40B4-BE49-F238E27FC236}">
                <a16:creationId xmlns:a16="http://schemas.microsoft.com/office/drawing/2014/main" id="{DBA5A874-694F-4AD9-BD71-3529EA63D534}"/>
              </a:ext>
            </a:extLst>
          </p:cNvPr>
          <p:cNvSpPr txBox="1">
            <a:spLocks/>
          </p:cNvSpPr>
          <p:nvPr/>
        </p:nvSpPr>
        <p:spPr>
          <a:xfrm>
            <a:off x="2637778" y="3130511"/>
            <a:ext cx="6426011" cy="61858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sz="3200" dirty="0">
                <a:solidFill>
                  <a:schemeClr val="tx1">
                    <a:lumMod val="85000"/>
                    <a:lumOff val="15000"/>
                  </a:schemeClr>
                </a:solidFill>
                <a:latin typeface="Cambria" panose="02040503050406030204" pitchFamily="18" charset="0"/>
                <a:cs typeface="Times New Roman" panose="02020603050405020304" pitchFamily="18" charset="0"/>
              </a:rPr>
              <a:t>Séance 3 </a:t>
            </a:r>
          </a:p>
          <a:p>
            <a:r>
              <a:rPr lang="fr-FR" sz="3200" b="1" dirty="0">
                <a:solidFill>
                  <a:schemeClr val="tx1">
                    <a:lumMod val="85000"/>
                    <a:lumOff val="15000"/>
                  </a:schemeClr>
                </a:solidFill>
                <a:latin typeface="Cambria" panose="02040503050406030204" pitchFamily="18" charset="0"/>
                <a:cs typeface="Times New Roman" panose="02020603050405020304" pitchFamily="18" charset="0"/>
              </a:rPr>
              <a:t>L’éthique de la science et de la technologie</a:t>
            </a:r>
          </a:p>
        </p:txBody>
      </p:sp>
      <p:sp>
        <p:nvSpPr>
          <p:cNvPr id="4" name="Espace réservé du numéro de diapositive 3">
            <a:extLst>
              <a:ext uri="{FF2B5EF4-FFF2-40B4-BE49-F238E27FC236}">
                <a16:creationId xmlns:a16="http://schemas.microsoft.com/office/drawing/2014/main" id="{7E50C749-411D-4C58-BECE-F6F98F8E6BD4}"/>
              </a:ext>
            </a:extLst>
          </p:cNvPr>
          <p:cNvSpPr>
            <a:spLocks noGrp="1"/>
          </p:cNvSpPr>
          <p:nvPr>
            <p:ph type="sldNum" sz="quarter" idx="12"/>
          </p:nvPr>
        </p:nvSpPr>
        <p:spPr>
          <a:xfrm>
            <a:off x="9448800" y="6494508"/>
            <a:ext cx="2743200" cy="365125"/>
          </a:xfrm>
        </p:spPr>
        <p:txBody>
          <a:bodyPr/>
          <a:lstStyle/>
          <a:p>
            <a:fld id="{8451C2F9-D2F6-4AB4-97F8-CBD41F7E86B7}" type="slidenum">
              <a:rPr lang="fr-FR" smtClean="0"/>
              <a:t>1</a:t>
            </a:fld>
            <a:endParaRPr lang="fr-FR"/>
          </a:p>
        </p:txBody>
      </p:sp>
      <p:sp>
        <p:nvSpPr>
          <p:cNvPr id="3" name="ZoneTexte 2">
            <a:extLst>
              <a:ext uri="{FF2B5EF4-FFF2-40B4-BE49-F238E27FC236}">
                <a16:creationId xmlns:a16="http://schemas.microsoft.com/office/drawing/2014/main" id="{B29D0200-D9B6-48E6-BC5A-8FC843719574}"/>
              </a:ext>
            </a:extLst>
          </p:cNvPr>
          <p:cNvSpPr txBox="1"/>
          <p:nvPr/>
        </p:nvSpPr>
        <p:spPr>
          <a:xfrm>
            <a:off x="240632" y="6115294"/>
            <a:ext cx="3657600" cy="369332"/>
          </a:xfrm>
          <a:prstGeom prst="rect">
            <a:avLst/>
          </a:prstGeom>
          <a:noFill/>
        </p:spPr>
        <p:txBody>
          <a:bodyPr wrap="square" lIns="91440" tIns="45720" rIns="91440" bIns="45720" rtlCol="0" anchor="t">
            <a:spAutoFit/>
          </a:bodyPr>
          <a:lstStyle/>
          <a:p>
            <a:r>
              <a:rPr lang="fr-FR" u="sng" dirty="0" err="1">
                <a:solidFill>
                  <a:schemeClr val="accent1"/>
                </a:solidFill>
              </a:rPr>
              <a:t>pierre.plancoulaine@cyu.fr</a:t>
            </a:r>
            <a:endParaRPr lang="fr-FR" u="sng" dirty="0">
              <a:solidFill>
                <a:schemeClr val="accent1"/>
              </a:solidFill>
            </a:endParaRPr>
          </a:p>
        </p:txBody>
      </p:sp>
    </p:spTree>
    <p:extLst>
      <p:ext uri="{BB962C8B-B14F-4D97-AF65-F5344CB8AC3E}">
        <p14:creationId xmlns:p14="http://schemas.microsoft.com/office/powerpoint/2010/main" val="99788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1321E220-0AD6-6F41-B180-D84453ECE51B}"/>
              </a:ext>
            </a:extLst>
          </p:cNvPr>
          <p:cNvSpPr>
            <a:spLocks noGrp="1"/>
          </p:cNvSpPr>
          <p:nvPr>
            <p:ph idx="1"/>
          </p:nvPr>
        </p:nvSpPr>
        <p:spPr>
          <a:xfrm>
            <a:off x="838200" y="660400"/>
            <a:ext cx="10515600" cy="5516563"/>
          </a:xfrm>
        </p:spPr>
        <p:txBody>
          <a:bodyPr>
            <a:normAutofit fontScale="77500" lnSpcReduction="20000"/>
          </a:bodyPr>
          <a:lstStyle/>
          <a:p>
            <a:pPr marL="0" indent="0">
              <a:buNone/>
            </a:pPr>
            <a:r>
              <a:rPr lang="fr-FR" sz="3000" b="1" dirty="0">
                <a:latin typeface="Cambria" panose="02040503050406030204" pitchFamily="18" charset="0"/>
              </a:rPr>
              <a:t>1 - L’ordre des faits et l’ordre des valeurs</a:t>
            </a:r>
          </a:p>
          <a:p>
            <a:pPr marL="0" indent="0">
              <a:buNone/>
            </a:pPr>
            <a:r>
              <a:rPr lang="fr-FR" sz="3000" dirty="0">
                <a:latin typeface="Cambria" panose="02040503050406030204" pitchFamily="18" charset="0"/>
              </a:rPr>
              <a:t>La science décrit des faits et exclut tout jugement de valeur. </a:t>
            </a:r>
          </a:p>
          <a:p>
            <a:pPr marL="0" indent="0">
              <a:buNone/>
            </a:pPr>
            <a:endParaRPr lang="fr-FR" sz="3000" dirty="0">
              <a:latin typeface="Cambria" panose="02040503050406030204" pitchFamily="18" charset="0"/>
            </a:endParaRPr>
          </a:p>
          <a:p>
            <a:pPr marL="0" indent="0">
              <a:buNone/>
            </a:pPr>
            <a:r>
              <a:rPr lang="fr-FR" sz="3000" b="1" dirty="0">
                <a:latin typeface="Cambria" panose="02040503050406030204" pitchFamily="18" charset="0"/>
              </a:rPr>
              <a:t>2 - Les fondements éthiques de la science</a:t>
            </a:r>
          </a:p>
          <a:p>
            <a:pPr marL="0" indent="0">
              <a:buNone/>
            </a:pPr>
            <a:r>
              <a:rPr lang="fr-FR" sz="3000" dirty="0">
                <a:latin typeface="Cambria" panose="02040503050406030204" pitchFamily="18" charset="0"/>
              </a:rPr>
              <a:t>La science présuppose des choix, des projets, des valeurs. </a:t>
            </a:r>
          </a:p>
          <a:p>
            <a:pPr marL="0" indent="0">
              <a:buNone/>
            </a:pPr>
            <a:r>
              <a:rPr lang="fr-FR" sz="3000" dirty="0">
                <a:latin typeface="Cambria" panose="02040503050406030204" pitchFamily="18" charset="0"/>
              </a:rPr>
              <a:t>La connaissance objective, valeur suprême ? </a:t>
            </a:r>
          </a:p>
          <a:p>
            <a:pPr marL="0" indent="0">
              <a:buNone/>
            </a:pPr>
            <a:endParaRPr lang="fr-FR" dirty="0">
              <a:latin typeface="Cambria" panose="02040503050406030204" pitchFamily="18" charset="0"/>
            </a:endParaRPr>
          </a:p>
          <a:p>
            <a:pPr marL="0" indent="0">
              <a:buNone/>
            </a:pPr>
            <a:r>
              <a:rPr lang="fr-FR" i="1" dirty="0">
                <a:latin typeface="Cambria" panose="02040503050406030204" pitchFamily="18" charset="0"/>
              </a:rPr>
              <a:t>« L’argumentation rationnelle qui est déjà présupposée non seulement dans chaque science, mais aussi dans chaque discussion de problème, présuppose elle-même la validité de normes éthiques universelles ».</a:t>
            </a:r>
          </a:p>
          <a:p>
            <a:pPr marL="0" indent="0">
              <a:buNone/>
            </a:pPr>
            <a:r>
              <a:rPr lang="fr-FR" dirty="0">
                <a:latin typeface="Cambria" panose="02040503050406030204" pitchFamily="18" charset="0"/>
              </a:rPr>
              <a:t>Karl-Otto </a:t>
            </a:r>
            <a:r>
              <a:rPr lang="fr-FR" dirty="0" err="1">
                <a:latin typeface="Cambria" panose="02040503050406030204" pitchFamily="18" charset="0"/>
              </a:rPr>
              <a:t>Apel</a:t>
            </a:r>
            <a:endParaRPr lang="fr-FR" dirty="0">
              <a:latin typeface="Cambria" panose="02040503050406030204" pitchFamily="18" charset="0"/>
            </a:endParaRPr>
          </a:p>
          <a:p>
            <a:endParaRPr lang="fr-FR" dirty="0"/>
          </a:p>
          <a:p>
            <a:pPr marL="0" indent="0">
              <a:buNone/>
            </a:pPr>
            <a:endParaRPr lang="fr-FR" dirty="0"/>
          </a:p>
          <a:p>
            <a:pPr marL="0" indent="0">
              <a:buNone/>
            </a:pPr>
            <a:endParaRPr lang="fr-FR" dirty="0"/>
          </a:p>
          <a:p>
            <a:pPr marL="0" indent="0">
              <a:buNone/>
            </a:pPr>
            <a:r>
              <a:rPr lang="fr-FR" dirty="0"/>
              <a:t> </a:t>
            </a:r>
          </a:p>
          <a:p>
            <a:endParaRPr lang="fr-FR" dirty="0"/>
          </a:p>
          <a:p>
            <a:endParaRPr lang="fr-FR" dirty="0"/>
          </a:p>
        </p:txBody>
      </p:sp>
      <p:sp>
        <p:nvSpPr>
          <p:cNvPr id="4" name="Espace réservé du numéro de diapositive 3">
            <a:extLst>
              <a:ext uri="{FF2B5EF4-FFF2-40B4-BE49-F238E27FC236}">
                <a16:creationId xmlns:a16="http://schemas.microsoft.com/office/drawing/2014/main" id="{99EEA44D-4E4F-8E42-BF2E-C97D0ADD9F10}"/>
              </a:ext>
            </a:extLst>
          </p:cNvPr>
          <p:cNvSpPr>
            <a:spLocks noGrp="1"/>
          </p:cNvSpPr>
          <p:nvPr>
            <p:ph type="sldNum" sz="quarter" idx="12"/>
          </p:nvPr>
        </p:nvSpPr>
        <p:spPr/>
        <p:txBody>
          <a:bodyPr/>
          <a:lstStyle/>
          <a:p>
            <a:fld id="{8451C2F9-D2F6-4AB4-97F8-CBD41F7E86B7}" type="slidenum">
              <a:rPr lang="fr-FR" smtClean="0"/>
              <a:t>2</a:t>
            </a:fld>
            <a:endParaRPr lang="fr-FR"/>
          </a:p>
        </p:txBody>
      </p:sp>
      <p:sp>
        <p:nvSpPr>
          <p:cNvPr id="6" name="ZoneTexte 5">
            <a:extLst>
              <a:ext uri="{FF2B5EF4-FFF2-40B4-BE49-F238E27FC236}">
                <a16:creationId xmlns:a16="http://schemas.microsoft.com/office/drawing/2014/main" id="{016146D2-D7EB-134D-9A62-914782388910}"/>
              </a:ext>
            </a:extLst>
          </p:cNvPr>
          <p:cNvSpPr txBox="1"/>
          <p:nvPr/>
        </p:nvSpPr>
        <p:spPr>
          <a:xfrm>
            <a:off x="8539824" y="6259810"/>
            <a:ext cx="2712378" cy="461665"/>
          </a:xfrm>
          <a:prstGeom prst="rect">
            <a:avLst/>
          </a:prstGeom>
          <a:noFill/>
        </p:spPr>
        <p:txBody>
          <a:bodyPr wrap="square" rtlCol="0">
            <a:spAutoFit/>
          </a:bodyPr>
          <a:lstStyle/>
          <a:p>
            <a:r>
              <a:rPr lang="fr-FR" sz="1200" dirty="0">
                <a:latin typeface="Cambria" panose="02040503050406030204" pitchFamily="18" charset="0"/>
              </a:rPr>
              <a:t>Soldats américains lors d’un test mené dans le désert du Nevada, 1959.</a:t>
            </a:r>
          </a:p>
        </p:txBody>
      </p:sp>
    </p:spTree>
    <p:extLst>
      <p:ext uri="{BB962C8B-B14F-4D97-AF65-F5344CB8AC3E}">
        <p14:creationId xmlns:p14="http://schemas.microsoft.com/office/powerpoint/2010/main" val="2341394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D4E81C-DA75-1F4E-9EF0-B19C3DA1F724}"/>
              </a:ext>
            </a:extLst>
          </p:cNvPr>
          <p:cNvSpPr>
            <a:spLocks noGrp="1"/>
          </p:cNvSpPr>
          <p:nvPr>
            <p:ph type="title"/>
          </p:nvPr>
        </p:nvSpPr>
        <p:spPr>
          <a:xfrm>
            <a:off x="468549" y="223737"/>
            <a:ext cx="10885251" cy="1313233"/>
          </a:xfrm>
        </p:spPr>
        <p:txBody>
          <a:bodyPr>
            <a:normAutofit/>
          </a:bodyPr>
          <a:lstStyle/>
          <a:p>
            <a:r>
              <a:rPr lang="fr-FR" sz="2800" b="1" dirty="0">
                <a:latin typeface="Cambria" panose="02040503050406030204" pitchFamily="18" charset="0"/>
              </a:rPr>
              <a:t>3 - La réalité de la recherche scientifique</a:t>
            </a:r>
            <a:endParaRPr lang="fr-FR" sz="2800" dirty="0"/>
          </a:p>
        </p:txBody>
      </p:sp>
      <p:sp>
        <p:nvSpPr>
          <p:cNvPr id="3" name="Espace réservé du contenu 2">
            <a:extLst>
              <a:ext uri="{FF2B5EF4-FFF2-40B4-BE49-F238E27FC236}">
                <a16:creationId xmlns:a16="http://schemas.microsoft.com/office/drawing/2014/main" id="{E0E4CBF2-B16F-9149-9D73-510D99A78052}"/>
              </a:ext>
            </a:extLst>
          </p:cNvPr>
          <p:cNvSpPr>
            <a:spLocks noGrp="1"/>
          </p:cNvSpPr>
          <p:nvPr>
            <p:ph idx="1"/>
          </p:nvPr>
        </p:nvSpPr>
        <p:spPr>
          <a:xfrm>
            <a:off x="468549" y="1371101"/>
            <a:ext cx="10515600" cy="3744909"/>
          </a:xfrm>
        </p:spPr>
        <p:txBody>
          <a:bodyPr/>
          <a:lstStyle/>
          <a:p>
            <a:endParaRPr lang="fr-FR" dirty="0">
              <a:latin typeface="Cambria" panose="02040503050406030204" pitchFamily="18" charset="0"/>
            </a:endParaRPr>
          </a:p>
          <a:p>
            <a:r>
              <a:rPr lang="fr-FR" dirty="0"/>
              <a:t>Existe-t-il un contrôle éthique de la recherche scientifique ? </a:t>
            </a:r>
          </a:p>
          <a:p>
            <a:endParaRPr lang="fr-FR" dirty="0"/>
          </a:p>
        </p:txBody>
      </p:sp>
      <p:sp>
        <p:nvSpPr>
          <p:cNvPr id="4" name="Espace réservé du numéro de diapositive 3">
            <a:extLst>
              <a:ext uri="{FF2B5EF4-FFF2-40B4-BE49-F238E27FC236}">
                <a16:creationId xmlns:a16="http://schemas.microsoft.com/office/drawing/2014/main" id="{50C90E16-FB70-0A4F-B2BE-A61CF86F142D}"/>
              </a:ext>
            </a:extLst>
          </p:cNvPr>
          <p:cNvSpPr>
            <a:spLocks noGrp="1"/>
          </p:cNvSpPr>
          <p:nvPr>
            <p:ph type="sldNum" sz="quarter" idx="12"/>
          </p:nvPr>
        </p:nvSpPr>
        <p:spPr/>
        <p:txBody>
          <a:bodyPr/>
          <a:lstStyle/>
          <a:p>
            <a:fld id="{8451C2F9-D2F6-4AB4-97F8-CBD41F7E86B7}" type="slidenum">
              <a:rPr lang="fr-FR" smtClean="0"/>
              <a:t>3</a:t>
            </a:fld>
            <a:endParaRPr lang="fr-FR"/>
          </a:p>
        </p:txBody>
      </p:sp>
      <p:pic>
        <p:nvPicPr>
          <p:cNvPr id="7" name="Image 6">
            <a:extLst>
              <a:ext uri="{FF2B5EF4-FFF2-40B4-BE49-F238E27FC236}">
                <a16:creationId xmlns:a16="http://schemas.microsoft.com/office/drawing/2014/main" id="{48AD447E-4ACA-5E43-ADA9-53DA640330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265" y="2488230"/>
            <a:ext cx="2526431" cy="1896791"/>
          </a:xfrm>
          <a:prstGeom prst="rect">
            <a:avLst/>
          </a:prstGeom>
        </p:spPr>
      </p:pic>
      <p:pic>
        <p:nvPicPr>
          <p:cNvPr id="9" name="Image 8">
            <a:extLst>
              <a:ext uri="{FF2B5EF4-FFF2-40B4-BE49-F238E27FC236}">
                <a16:creationId xmlns:a16="http://schemas.microsoft.com/office/drawing/2014/main" id="{86C4F1E1-34E2-584C-BEDC-578EE4966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9694" y="2514907"/>
            <a:ext cx="2480758" cy="2480758"/>
          </a:xfrm>
          <a:prstGeom prst="rect">
            <a:avLst/>
          </a:prstGeom>
        </p:spPr>
      </p:pic>
      <p:pic>
        <p:nvPicPr>
          <p:cNvPr id="11" name="Image 10">
            <a:extLst>
              <a:ext uri="{FF2B5EF4-FFF2-40B4-BE49-F238E27FC236}">
                <a16:creationId xmlns:a16="http://schemas.microsoft.com/office/drawing/2014/main" id="{FF8D4A98-7E83-6842-9496-A86A3D0630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0103" y="2397212"/>
            <a:ext cx="4027849" cy="2718798"/>
          </a:xfrm>
          <a:prstGeom prst="rect">
            <a:avLst/>
          </a:prstGeom>
        </p:spPr>
      </p:pic>
      <p:sp>
        <p:nvSpPr>
          <p:cNvPr id="14" name="ZoneTexte 13">
            <a:extLst>
              <a:ext uri="{FF2B5EF4-FFF2-40B4-BE49-F238E27FC236}">
                <a16:creationId xmlns:a16="http://schemas.microsoft.com/office/drawing/2014/main" id="{15C87AD4-1B36-0B43-ABD3-640D02D5892F}"/>
              </a:ext>
            </a:extLst>
          </p:cNvPr>
          <p:cNvSpPr txBox="1"/>
          <p:nvPr/>
        </p:nvSpPr>
        <p:spPr>
          <a:xfrm>
            <a:off x="6979534" y="5167842"/>
            <a:ext cx="4148418" cy="738664"/>
          </a:xfrm>
          <a:prstGeom prst="rect">
            <a:avLst/>
          </a:prstGeom>
          <a:noFill/>
        </p:spPr>
        <p:txBody>
          <a:bodyPr wrap="square" rtlCol="0">
            <a:spAutoFit/>
          </a:bodyPr>
          <a:lstStyle/>
          <a:p>
            <a:r>
              <a:rPr lang="fr-FR" sz="1400" b="1" dirty="0"/>
              <a:t>Andrew Wakefield</a:t>
            </a:r>
            <a:r>
              <a:rPr lang="fr-FR" sz="1400" dirty="0"/>
              <a:t>, médecin radié de la profession à la suite d’une étude frauduleuse sur les vaccins et l’autisme.</a:t>
            </a:r>
          </a:p>
        </p:txBody>
      </p:sp>
      <p:sp>
        <p:nvSpPr>
          <p:cNvPr id="15" name="ZoneTexte 14">
            <a:extLst>
              <a:ext uri="{FF2B5EF4-FFF2-40B4-BE49-F238E27FC236}">
                <a16:creationId xmlns:a16="http://schemas.microsoft.com/office/drawing/2014/main" id="{2BB4149E-831F-E241-90BC-57C93BF81955}"/>
              </a:ext>
            </a:extLst>
          </p:cNvPr>
          <p:cNvSpPr txBox="1"/>
          <p:nvPr/>
        </p:nvSpPr>
        <p:spPr>
          <a:xfrm>
            <a:off x="4163849" y="5167842"/>
            <a:ext cx="2480758" cy="1169551"/>
          </a:xfrm>
          <a:prstGeom prst="rect">
            <a:avLst/>
          </a:prstGeom>
          <a:noFill/>
        </p:spPr>
        <p:txBody>
          <a:bodyPr wrap="square" rtlCol="0">
            <a:spAutoFit/>
          </a:bodyPr>
          <a:lstStyle/>
          <a:p>
            <a:r>
              <a:rPr lang="fr-FR" sz="1400" b="1" dirty="0" err="1"/>
              <a:t>Hwang</a:t>
            </a:r>
            <a:r>
              <a:rPr lang="fr-FR" sz="1400" b="1" dirty="0"/>
              <a:t> </a:t>
            </a:r>
            <a:r>
              <a:rPr lang="fr-FR" sz="1400" b="1" dirty="0" err="1"/>
              <a:t>Woo-suk</a:t>
            </a:r>
            <a:r>
              <a:rPr lang="fr-FR" sz="1400" b="1" dirty="0"/>
              <a:t> </a:t>
            </a:r>
            <a:r>
              <a:rPr lang="fr-FR" sz="1400" dirty="0"/>
              <a:t>a publiquement avoué avoir falsifié des résultats d’études sur la production de cellules souches. </a:t>
            </a:r>
          </a:p>
        </p:txBody>
      </p:sp>
      <p:sp>
        <p:nvSpPr>
          <p:cNvPr id="16" name="ZoneTexte 15">
            <a:extLst>
              <a:ext uri="{FF2B5EF4-FFF2-40B4-BE49-F238E27FC236}">
                <a16:creationId xmlns:a16="http://schemas.microsoft.com/office/drawing/2014/main" id="{C282AA9A-8B84-684E-92FF-B2B1C958B10A}"/>
              </a:ext>
            </a:extLst>
          </p:cNvPr>
          <p:cNvSpPr txBox="1"/>
          <p:nvPr/>
        </p:nvSpPr>
        <p:spPr>
          <a:xfrm>
            <a:off x="491103" y="4425532"/>
            <a:ext cx="2526431" cy="954107"/>
          </a:xfrm>
          <a:prstGeom prst="rect">
            <a:avLst/>
          </a:prstGeom>
          <a:noFill/>
        </p:spPr>
        <p:txBody>
          <a:bodyPr wrap="square" rtlCol="0">
            <a:spAutoFit/>
          </a:bodyPr>
          <a:lstStyle/>
          <a:p>
            <a:r>
              <a:rPr lang="fr-FR" sz="1400" b="1" dirty="0"/>
              <a:t>Ranjit Chandra</a:t>
            </a:r>
            <a:r>
              <a:rPr lang="fr-FR" sz="1400" dirty="0"/>
              <a:t>, de l’Université </a:t>
            </a:r>
            <a:r>
              <a:rPr lang="fr-FR" sz="1400" dirty="0" err="1"/>
              <a:t>Memorial</a:t>
            </a:r>
            <a:r>
              <a:rPr lang="fr-FR" sz="1400" dirty="0"/>
              <a:t>, à terre Neuve, inventait ses études sur les </a:t>
            </a:r>
            <a:r>
              <a:rPr lang="fr-FR" sz="1400" dirty="0" err="1"/>
              <a:t>multivitamines</a:t>
            </a:r>
            <a:r>
              <a:rPr lang="fr-FR" sz="1400" dirty="0"/>
              <a:t> miracles. </a:t>
            </a:r>
          </a:p>
        </p:txBody>
      </p:sp>
      <p:pic>
        <p:nvPicPr>
          <p:cNvPr id="12" name="Espace réservé du contenu 5">
            <a:extLst>
              <a:ext uri="{FF2B5EF4-FFF2-40B4-BE49-F238E27FC236}">
                <a16:creationId xmlns:a16="http://schemas.microsoft.com/office/drawing/2014/main" id="{366F55EF-5D24-C049-9D01-C8A4BA67292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21407" y="-295262"/>
            <a:ext cx="2645740" cy="2823439"/>
          </a:xfrm>
          <a:prstGeom prst="rect">
            <a:avLst/>
          </a:prstGeom>
        </p:spPr>
      </p:pic>
    </p:spTree>
    <p:extLst>
      <p:ext uri="{BB962C8B-B14F-4D97-AF65-F5344CB8AC3E}">
        <p14:creationId xmlns:p14="http://schemas.microsoft.com/office/powerpoint/2010/main" val="3904808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28F874-7696-F54D-A84F-432D8EE0BDB3}"/>
              </a:ext>
            </a:extLst>
          </p:cNvPr>
          <p:cNvSpPr>
            <a:spLocks noGrp="1"/>
          </p:cNvSpPr>
          <p:nvPr>
            <p:ph type="title"/>
          </p:nvPr>
        </p:nvSpPr>
        <p:spPr/>
        <p:txBody>
          <a:bodyPr>
            <a:normAutofit/>
          </a:bodyPr>
          <a:lstStyle/>
          <a:p>
            <a:r>
              <a:rPr lang="fr-FR" sz="2800" b="1" dirty="0">
                <a:latin typeface="Cambria" panose="02040503050406030204" pitchFamily="18" charset="0"/>
              </a:rPr>
              <a:t>4 – La recherche avec des sujets humains</a:t>
            </a:r>
            <a:endParaRPr lang="fr-FR" sz="2800" dirty="0"/>
          </a:p>
        </p:txBody>
      </p:sp>
      <p:sp>
        <p:nvSpPr>
          <p:cNvPr id="3" name="Espace réservé du contenu 2">
            <a:extLst>
              <a:ext uri="{FF2B5EF4-FFF2-40B4-BE49-F238E27FC236}">
                <a16:creationId xmlns:a16="http://schemas.microsoft.com/office/drawing/2014/main" id="{7BBDACE3-B3B5-2D46-B6BD-04E4E25CB801}"/>
              </a:ext>
            </a:extLst>
          </p:cNvPr>
          <p:cNvSpPr>
            <a:spLocks noGrp="1"/>
          </p:cNvSpPr>
          <p:nvPr>
            <p:ph idx="1"/>
          </p:nvPr>
        </p:nvSpPr>
        <p:spPr>
          <a:xfrm>
            <a:off x="838199" y="1463040"/>
            <a:ext cx="6302289" cy="5005855"/>
          </a:xfrm>
        </p:spPr>
        <p:txBody>
          <a:bodyPr>
            <a:normAutofit fontScale="92500" lnSpcReduction="20000"/>
          </a:bodyPr>
          <a:lstStyle/>
          <a:p>
            <a:r>
              <a:rPr lang="fr-FR" dirty="0">
                <a:latin typeface="Cambria" panose="02040503050406030204" pitchFamily="18" charset="0"/>
              </a:rPr>
              <a:t>Le code de Nuremberg (1947)</a:t>
            </a:r>
          </a:p>
          <a:p>
            <a:pPr marL="0" indent="0">
              <a:buNone/>
            </a:pPr>
            <a:r>
              <a:rPr lang="fr-FR" sz="1600" dirty="0">
                <a:latin typeface="Cambria" panose="02040503050406030204" pitchFamily="18" charset="0"/>
              </a:rPr>
              <a:t>En réaction aux expérimentations médicales des médecins nazis, le tribunal militaire américain de Nuremberg a formulé un code de recherche comprenant dix principes éthiques. </a:t>
            </a:r>
          </a:p>
          <a:p>
            <a:pPr marL="0" indent="0">
              <a:buNone/>
            </a:pPr>
            <a:r>
              <a:rPr lang="fr-FR" dirty="0">
                <a:latin typeface="Cambria" panose="02040503050406030204" pitchFamily="18" charset="0"/>
              </a:rPr>
              <a:t>La déclaration d’Helsinki (1964)</a:t>
            </a:r>
          </a:p>
          <a:p>
            <a:pPr marL="0" indent="0">
              <a:buNone/>
            </a:pPr>
            <a:r>
              <a:rPr lang="fr-FR" sz="1600" dirty="0">
                <a:latin typeface="Cambria" panose="02040503050406030204" pitchFamily="18" charset="0"/>
              </a:rPr>
              <a:t>Elle précise que les protocoles de recherche pratiqués sur l’être humain doivent être soumis à l’avis d’un comité d’éthique de la recherche, avant leur réalisation. </a:t>
            </a:r>
          </a:p>
          <a:p>
            <a:r>
              <a:rPr lang="fr-FR" dirty="0">
                <a:latin typeface="Cambria" panose="02040503050406030204" pitchFamily="18" charset="0"/>
              </a:rPr>
              <a:t>L’approche utilitariste</a:t>
            </a:r>
          </a:p>
          <a:p>
            <a:pPr marL="0" indent="0">
              <a:buNone/>
            </a:pPr>
            <a:r>
              <a:rPr lang="fr-FR" sz="1600" dirty="0">
                <a:latin typeface="Cambria" panose="02040503050406030204" pitchFamily="18" charset="0"/>
              </a:rPr>
              <a:t>Longtemps, les scientifiques ont réglé de façon expéditive les principes éthiques liés à la recherche sur les sujets humains, en se contentant d’une analyse coûts/bénéfices sommaire. Mais une approche utilitariste rigoureuse doit prendre en compte les retombées d’une recherche et sa contribution au bien–être humain, </a:t>
            </a:r>
            <a:r>
              <a:rPr lang="fr-FR" sz="1600" u="sng" dirty="0">
                <a:latin typeface="Cambria" panose="02040503050406030204" pitchFamily="18" charset="0"/>
              </a:rPr>
              <a:t>sans pour autant sous-estimer les risques et les effets négatifs</a:t>
            </a:r>
            <a:r>
              <a:rPr lang="fr-FR" sz="1600" dirty="0">
                <a:latin typeface="Cambria" panose="02040503050406030204" pitchFamily="18" charset="0"/>
              </a:rPr>
              <a:t>. </a:t>
            </a:r>
          </a:p>
          <a:p>
            <a:r>
              <a:rPr lang="fr-FR" dirty="0">
                <a:latin typeface="Cambria" panose="02040503050406030204" pitchFamily="18" charset="0"/>
              </a:rPr>
              <a:t>L’approche déontologique</a:t>
            </a:r>
          </a:p>
          <a:p>
            <a:pPr marL="0" indent="0">
              <a:buNone/>
            </a:pPr>
            <a:r>
              <a:rPr lang="fr-FR" sz="1600" dirty="0">
                <a:latin typeface="Cambria" panose="02040503050406030204" pitchFamily="18" charset="0"/>
              </a:rPr>
              <a:t>L’approche déontologique affirme le primat du principe de respect de la personne et des droits individuels. En pratique, cet impératif du respect se traduit par une série de normes stipulées dans des codes de déontologie. Ces normes énoncent les droits fondamentaux des participants à la recherche. </a:t>
            </a:r>
          </a:p>
          <a:p>
            <a:endParaRPr lang="fr-FR" dirty="0"/>
          </a:p>
        </p:txBody>
      </p:sp>
      <p:sp>
        <p:nvSpPr>
          <p:cNvPr id="4" name="Espace réservé du numéro de diapositive 3">
            <a:extLst>
              <a:ext uri="{FF2B5EF4-FFF2-40B4-BE49-F238E27FC236}">
                <a16:creationId xmlns:a16="http://schemas.microsoft.com/office/drawing/2014/main" id="{DA6FB56E-F059-894F-8BC6-570C5B3AC120}"/>
              </a:ext>
            </a:extLst>
          </p:cNvPr>
          <p:cNvSpPr>
            <a:spLocks noGrp="1"/>
          </p:cNvSpPr>
          <p:nvPr>
            <p:ph type="sldNum" sz="quarter" idx="12"/>
          </p:nvPr>
        </p:nvSpPr>
        <p:spPr/>
        <p:txBody>
          <a:bodyPr/>
          <a:lstStyle/>
          <a:p>
            <a:fld id="{8451C2F9-D2F6-4AB4-97F8-CBD41F7E86B7}" type="slidenum">
              <a:rPr lang="fr-FR" smtClean="0"/>
              <a:t>4</a:t>
            </a:fld>
            <a:endParaRPr lang="fr-FR"/>
          </a:p>
        </p:txBody>
      </p:sp>
      <p:pic>
        <p:nvPicPr>
          <p:cNvPr id="7" name="Image 6">
            <a:extLst>
              <a:ext uri="{FF2B5EF4-FFF2-40B4-BE49-F238E27FC236}">
                <a16:creationId xmlns:a16="http://schemas.microsoft.com/office/drawing/2014/main" id="{4049DD5F-F16B-924A-9D34-C3EA025F78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2144" y="1562583"/>
            <a:ext cx="4213311" cy="3252485"/>
          </a:xfrm>
          <a:prstGeom prst="rect">
            <a:avLst/>
          </a:prstGeom>
        </p:spPr>
      </p:pic>
    </p:spTree>
    <p:extLst>
      <p:ext uri="{BB962C8B-B14F-4D97-AF65-F5344CB8AC3E}">
        <p14:creationId xmlns:p14="http://schemas.microsoft.com/office/powerpoint/2010/main" val="1155106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1F2750-523F-7849-88CB-ACF85C531A46}"/>
              </a:ext>
            </a:extLst>
          </p:cNvPr>
          <p:cNvSpPr>
            <a:spLocks noGrp="1"/>
          </p:cNvSpPr>
          <p:nvPr>
            <p:ph idx="1"/>
          </p:nvPr>
        </p:nvSpPr>
        <p:spPr>
          <a:xfrm>
            <a:off x="838200" y="891251"/>
            <a:ext cx="7580451" cy="5285712"/>
          </a:xfrm>
        </p:spPr>
        <p:txBody>
          <a:bodyPr/>
          <a:lstStyle/>
          <a:p>
            <a:r>
              <a:rPr lang="fr-FR" dirty="0">
                <a:latin typeface="Cambria" panose="02040503050406030204" pitchFamily="18" charset="0"/>
              </a:rPr>
              <a:t>La responsabilité prospective</a:t>
            </a:r>
          </a:p>
          <a:p>
            <a:pPr marL="0" indent="0">
              <a:buNone/>
            </a:pPr>
            <a:r>
              <a:rPr lang="fr-FR" dirty="0">
                <a:latin typeface="Cambria" panose="02040503050406030204" pitchFamily="18" charset="0"/>
              </a:rPr>
              <a:t>L’éthique de la responsabilité prospective, de Hans Jonas, fournit une perspective théorique convenant à l’étude de la recherche avec des sujets humains.  </a:t>
            </a:r>
          </a:p>
          <a:p>
            <a:pPr marL="0" indent="0">
              <a:buNone/>
            </a:pPr>
            <a:r>
              <a:rPr lang="fr-FR" dirty="0">
                <a:latin typeface="Cambria" panose="02040503050406030204" pitchFamily="18" charset="0"/>
              </a:rPr>
              <a:t>Dans le cadre d’une expérimentation scientifique, les sujets se trouvent dans une situation de vulnérabilité, qui devrait commander une sollicitude extrême de la part du chercheur. </a:t>
            </a:r>
          </a:p>
          <a:p>
            <a:pPr marL="0" indent="0">
              <a:buNone/>
            </a:pPr>
            <a:endParaRPr lang="fr-FR" dirty="0"/>
          </a:p>
        </p:txBody>
      </p:sp>
      <p:sp>
        <p:nvSpPr>
          <p:cNvPr id="4" name="Espace réservé du numéro de diapositive 3">
            <a:extLst>
              <a:ext uri="{FF2B5EF4-FFF2-40B4-BE49-F238E27FC236}">
                <a16:creationId xmlns:a16="http://schemas.microsoft.com/office/drawing/2014/main" id="{45ED5A12-997C-7746-A4DA-22FE7EF5A511}"/>
              </a:ext>
            </a:extLst>
          </p:cNvPr>
          <p:cNvSpPr>
            <a:spLocks noGrp="1"/>
          </p:cNvSpPr>
          <p:nvPr>
            <p:ph type="sldNum" sz="quarter" idx="12"/>
          </p:nvPr>
        </p:nvSpPr>
        <p:spPr/>
        <p:txBody>
          <a:bodyPr/>
          <a:lstStyle/>
          <a:p>
            <a:fld id="{8451C2F9-D2F6-4AB4-97F8-CBD41F7E86B7}" type="slidenum">
              <a:rPr lang="fr-FR" smtClean="0"/>
              <a:t>5</a:t>
            </a:fld>
            <a:endParaRPr lang="fr-FR"/>
          </a:p>
        </p:txBody>
      </p:sp>
      <p:pic>
        <p:nvPicPr>
          <p:cNvPr id="6" name="Image 5">
            <a:extLst>
              <a:ext uri="{FF2B5EF4-FFF2-40B4-BE49-F238E27FC236}">
                <a16:creationId xmlns:a16="http://schemas.microsoft.com/office/drawing/2014/main" id="{AE0C0E04-585B-C847-A7D3-51AF3451A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41486" y="1239395"/>
            <a:ext cx="3367329" cy="3367329"/>
          </a:xfrm>
          <a:prstGeom prst="rect">
            <a:avLst/>
          </a:prstGeom>
        </p:spPr>
      </p:pic>
    </p:spTree>
    <p:extLst>
      <p:ext uri="{BB962C8B-B14F-4D97-AF65-F5344CB8AC3E}">
        <p14:creationId xmlns:p14="http://schemas.microsoft.com/office/powerpoint/2010/main" val="3975884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F16B67B2-5FB4-674E-91CC-8FF9A5A136D8}"/>
              </a:ext>
            </a:extLst>
          </p:cNvPr>
          <p:cNvSpPr>
            <a:spLocks noGrp="1"/>
          </p:cNvSpPr>
          <p:nvPr>
            <p:ph idx="1"/>
          </p:nvPr>
        </p:nvSpPr>
        <p:spPr>
          <a:xfrm>
            <a:off x="838200" y="1006997"/>
            <a:ext cx="5379720" cy="5169966"/>
          </a:xfrm>
        </p:spPr>
        <p:txBody>
          <a:bodyPr/>
          <a:lstStyle/>
          <a:p>
            <a:r>
              <a:rPr lang="fr-FR" dirty="0">
                <a:latin typeface="Cambria" panose="02040503050406030204" pitchFamily="18" charset="0"/>
              </a:rPr>
              <a:t>L’éthique des vertus</a:t>
            </a:r>
          </a:p>
          <a:p>
            <a:pPr marL="0" indent="0">
              <a:buNone/>
            </a:pPr>
            <a:r>
              <a:rPr lang="fr-FR" sz="2000" dirty="0"/>
              <a:t>Certains manuels portant sur la recherche scientifique font appel aux notions de vertu ou de trait de caractère moral. </a:t>
            </a:r>
            <a:endParaRPr lang="fr-FR" sz="2000" dirty="0">
              <a:latin typeface="Cambria" panose="02040503050406030204" pitchFamily="18" charset="0"/>
            </a:endParaRPr>
          </a:p>
          <a:p>
            <a:r>
              <a:rPr lang="fr-FR" dirty="0">
                <a:latin typeface="Cambria" panose="02040503050406030204" pitchFamily="18" charset="0"/>
              </a:rPr>
              <a:t>La recherche en sciences humaines</a:t>
            </a:r>
          </a:p>
          <a:p>
            <a:pPr marL="0" indent="0" algn="just">
              <a:buNone/>
            </a:pPr>
            <a:r>
              <a:rPr lang="fr-FR" sz="2000" dirty="0">
                <a:latin typeface="Cambria" panose="02040503050406030204" pitchFamily="18" charset="0"/>
              </a:rPr>
              <a:t>Dans le secteur des sciences sociales et de la psychologie, il existe aussi des cas litigieux dans la recherche menée sur des sujets humains. Un exemple d’expérience controversée : celle de Milgram sur la soumission à l’autorité. </a:t>
            </a:r>
          </a:p>
          <a:p>
            <a:pPr marL="0" indent="0" algn="just">
              <a:buNone/>
            </a:pPr>
            <a:endParaRPr lang="fr-FR" sz="2000" dirty="0"/>
          </a:p>
          <a:p>
            <a:pPr marL="0" indent="0">
              <a:buNone/>
            </a:pPr>
            <a:endParaRPr lang="fr-FR" dirty="0"/>
          </a:p>
        </p:txBody>
      </p:sp>
      <p:pic>
        <p:nvPicPr>
          <p:cNvPr id="6" name="Image 5">
            <a:extLst>
              <a:ext uri="{FF2B5EF4-FFF2-40B4-BE49-F238E27FC236}">
                <a16:creationId xmlns:a16="http://schemas.microsoft.com/office/drawing/2014/main" id="{FD5E7132-6C22-F343-B6A5-D739A456B7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3272" y="1006997"/>
            <a:ext cx="4260528" cy="3195396"/>
          </a:xfrm>
          <a:prstGeom prst="rect">
            <a:avLst/>
          </a:prstGeom>
        </p:spPr>
      </p:pic>
    </p:spTree>
    <p:extLst>
      <p:ext uri="{BB962C8B-B14F-4D97-AF65-F5344CB8AC3E}">
        <p14:creationId xmlns:p14="http://schemas.microsoft.com/office/powerpoint/2010/main" val="115376473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BBBBB44617C9D41B212B2E264D58958" ma:contentTypeVersion="4" ma:contentTypeDescription="Crée un document." ma:contentTypeScope="" ma:versionID="d918869b6b1e82fc294c3fd81e1d5a57">
  <xsd:schema xmlns:xsd="http://www.w3.org/2001/XMLSchema" xmlns:xs="http://www.w3.org/2001/XMLSchema" xmlns:p="http://schemas.microsoft.com/office/2006/metadata/properties" xmlns:ns2="e44605a1-2ceb-48c5-9784-b5005a007fc4" targetNamespace="http://schemas.microsoft.com/office/2006/metadata/properties" ma:root="true" ma:fieldsID="e4fbadf0f91d9f954b914dcf48a6abec" ns2:_="">
    <xsd:import namespace="e44605a1-2ceb-48c5-9784-b5005a007fc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4605a1-2ceb-48c5-9784-b5005a007fc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10C3B08-FE3A-4509-BAAA-45AA39A250D3}"/>
</file>

<file path=customXml/itemProps2.xml><?xml version="1.0" encoding="utf-8"?>
<ds:datastoreItem xmlns:ds="http://schemas.openxmlformats.org/officeDocument/2006/customXml" ds:itemID="{DC426D2F-3519-40F3-A8F7-18D13574B6EA}">
  <ds:schemaRefs>
    <ds:schemaRef ds:uri="http://schemas.microsoft.com/sharepoint/v3/contenttype/forms"/>
  </ds:schemaRefs>
</ds:datastoreItem>
</file>

<file path=customXml/itemProps3.xml><?xml version="1.0" encoding="utf-8"?>
<ds:datastoreItem xmlns:ds="http://schemas.openxmlformats.org/officeDocument/2006/customXml" ds:itemID="{38E14CC5-DC1E-4E05-B295-2662DDE0AD40}">
  <ds:schemaRefs>
    <ds:schemaRef ds:uri="http://purl.org/dc/elements/1.1/"/>
    <ds:schemaRef ds:uri="http://purl.org/dc/dcmitype/"/>
    <ds:schemaRef ds:uri="http://www.w3.org/XML/1998/namespace"/>
    <ds:schemaRef ds:uri="d8622fd7-cec1-4731-a423-3ed22d3b9aea"/>
    <ds:schemaRef ds:uri="http://schemas.microsoft.com/office/2006/metadata/properties"/>
    <ds:schemaRef ds:uri="http://schemas.microsoft.com/office/2006/documentManagement/types"/>
    <ds:schemaRef ds:uri="http://purl.org/dc/term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788</TotalTime>
  <Words>516</Words>
  <Application>Microsoft Office PowerPoint</Application>
  <PresentationFormat>Grand écran</PresentationFormat>
  <Paragraphs>49</Paragraphs>
  <Slides>6</Slides>
  <Notes>4</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6</vt:i4>
      </vt:variant>
    </vt:vector>
  </HeadingPairs>
  <TitlesOfParts>
    <vt:vector size="13" baseType="lpstr">
      <vt:lpstr>Arial</vt:lpstr>
      <vt:lpstr>Calibri</vt:lpstr>
      <vt:lpstr>Calibri Light</vt:lpstr>
      <vt:lpstr>Cambria</vt:lpstr>
      <vt:lpstr>Gotham Medium</vt:lpstr>
      <vt:lpstr>Times New Roman</vt:lpstr>
      <vt:lpstr>Thème Office</vt:lpstr>
      <vt:lpstr>Ethique et Science</vt:lpstr>
      <vt:lpstr>Présentation PowerPoint</vt:lpstr>
      <vt:lpstr>3 - La réalité de la recherche scientifique</vt:lpstr>
      <vt:lpstr>4 – La recherche avec des sujets humains</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Alexis Weinberg</dc:creator>
  <cp:lastModifiedBy>Pierre Plancoulaine</cp:lastModifiedBy>
  <cp:revision>62</cp:revision>
  <dcterms:created xsi:type="dcterms:W3CDTF">2021-01-22T13:41:31Z</dcterms:created>
  <dcterms:modified xsi:type="dcterms:W3CDTF">2024-10-14T16:36:35Z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0x0101004BBBBB44617C9D41B212B2E264D58958</vt:lpwstr>
  </property>
</Properties>
</file>

<file path=docProps/thumbnail.jpeg>
</file>